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72" r:id="rId2"/>
    <p:sldId id="274" r:id="rId3"/>
    <p:sldId id="262" r:id="rId4"/>
    <p:sldId id="263" r:id="rId5"/>
    <p:sldId id="267" r:id="rId6"/>
    <p:sldId id="271" r:id="rId7"/>
    <p:sldId id="270" r:id="rId8"/>
    <p:sldId id="273" r:id="rId9"/>
  </p:sldIdLst>
  <p:sldSz cx="9144000" cy="5143500" type="screen16x9"/>
  <p:notesSz cx="6858000" cy="9144000"/>
  <p:embeddedFontLst>
    <p:embeddedFont>
      <p:font typeface="Algerian" panose="04020705040A02060702" pitchFamily="82" charset="0"/>
      <p:regular r:id="rId11"/>
    </p:embeddedFont>
    <p:embeddedFont>
      <p:font typeface="Roboto" panose="02000000000000000000" pitchFamily="2" charset="0"/>
      <p:regular r:id="rId12"/>
      <p:bold r:id="rId13"/>
      <p:italic r:id="rId14"/>
      <p:boldItalic r:id="rId15"/>
    </p:embeddedFont>
    <p:embeddedFont>
      <p:font typeface="Roboto Slab" panose="020B0604020202020204"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706"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eea212fd6_0_2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ceea212fd6_0_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ceea212fd6_0_2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ceea212fd6_0_2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ceea212fd6_0_1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ceea212fd6_0_1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900" y="458025"/>
            <a:ext cx="8368200" cy="372154"/>
          </a:xfrm>
        </p:spPr>
        <p:txBody>
          <a:bodyPr>
            <a:normAutofit fontScale="90000"/>
          </a:bodyPr>
          <a:lstStyle/>
          <a:p>
            <a:endParaRPr lang="en-US" dirty="0"/>
          </a:p>
        </p:txBody>
      </p:sp>
      <p:sp>
        <p:nvSpPr>
          <p:cNvPr id="3" name="Text Placeholder 2"/>
          <p:cNvSpPr>
            <a:spLocks noGrp="1"/>
          </p:cNvSpPr>
          <p:nvPr>
            <p:ph type="body" idx="1"/>
          </p:nvPr>
        </p:nvSpPr>
        <p:spPr>
          <a:xfrm>
            <a:off x="387900" y="1419726"/>
            <a:ext cx="8368200" cy="3148998"/>
          </a:xfrm>
        </p:spPr>
        <p:txBody>
          <a:bodyPr>
            <a:normAutofit/>
          </a:bodyPr>
          <a:lstStyle/>
          <a:p>
            <a:pPr>
              <a:buNone/>
            </a:pPr>
            <a:r>
              <a:rPr lang="en-IN" sz="4800" b="1" u="sng" dirty="0">
                <a:latin typeface="Algerian" pitchFamily="82" charset="0"/>
                <a:cs typeface="Times New Roman" pitchFamily="18" charset="0"/>
              </a:rPr>
              <a:t>      </a:t>
            </a:r>
          </a:p>
          <a:p>
            <a:pPr algn="ctr">
              <a:buNone/>
            </a:pPr>
            <a:r>
              <a:rPr lang="en-IN" sz="4800" b="1" u="sng" dirty="0">
                <a:latin typeface="Algerian" pitchFamily="82" charset="0"/>
                <a:cs typeface="Times New Roman" pitchFamily="18" charset="0"/>
              </a:rPr>
              <a:t>BOOMERANG BOOKS</a:t>
            </a:r>
            <a:endParaRPr lang="en-US" sz="4800" b="1" u="sng" dirty="0">
              <a:latin typeface="Algerian" pitchFamily="82"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87900" y="541421"/>
            <a:ext cx="8368200" cy="4027303"/>
          </a:xfrm>
        </p:spPr>
        <p:txBody>
          <a:bodyPr>
            <a:normAutofit fontScale="92500" lnSpcReduction="20000"/>
          </a:bodyPr>
          <a:lstStyle/>
          <a:p>
            <a:pPr marL="0" lvl="0" indent="0">
              <a:spcBef>
                <a:spcPts val="1200"/>
              </a:spcBef>
              <a:spcAft>
                <a:spcPts val="1200"/>
              </a:spcAft>
              <a:buNone/>
            </a:pPr>
            <a:r>
              <a:rPr lang="en-IN" sz="1900" b="1" u="sng" dirty="0">
                <a:latin typeface="Times New Roman" pitchFamily="18" charset="0"/>
                <a:cs typeface="Times New Roman" pitchFamily="18" charset="0"/>
              </a:rPr>
              <a:t>1.PROBLEM STATEMENT</a:t>
            </a:r>
          </a:p>
          <a:p>
            <a:pPr marL="0" lvl="0" indent="0">
              <a:spcBef>
                <a:spcPts val="1200"/>
              </a:spcBef>
              <a:spcAft>
                <a:spcPts val="1200"/>
              </a:spcAft>
              <a:buNone/>
            </a:pPr>
            <a:r>
              <a:rPr lang="en-US" dirty="0">
                <a:latin typeface="Times New Roman" pitchFamily="18" charset="0"/>
                <a:cs typeface="Times New Roman" pitchFamily="18" charset="0"/>
              </a:rPr>
              <a:t>To design and develop a web application for online second hand buying and selling book system “Boomerang Books” where the customers can buy second hand books from this website and also sell their second hand books to the admin.</a:t>
            </a:r>
          </a:p>
          <a:p>
            <a:pPr marL="0" lvl="0" indent="0">
              <a:spcBef>
                <a:spcPts val="1200"/>
              </a:spcBef>
              <a:spcAft>
                <a:spcPts val="1200"/>
              </a:spcAft>
              <a:buNone/>
            </a:pPr>
            <a:r>
              <a:rPr lang="en-IN" sz="1900" b="1" u="sng" dirty="0">
                <a:latin typeface="Times New Roman" pitchFamily="18" charset="0"/>
                <a:cs typeface="Times New Roman" pitchFamily="18" charset="0"/>
              </a:rPr>
              <a:t>2.FUNCTIONALITIES</a:t>
            </a:r>
          </a:p>
          <a:p>
            <a:pPr marL="0" lvl="0" indent="0">
              <a:spcBef>
                <a:spcPts val="1200"/>
              </a:spcBef>
              <a:spcAft>
                <a:spcPts val="1200"/>
              </a:spcAft>
              <a:buNone/>
            </a:pPr>
            <a:r>
              <a:rPr lang="en-US" dirty="0">
                <a:latin typeface="Times New Roman" pitchFamily="18" charset="0"/>
                <a:cs typeface="Times New Roman" pitchFamily="18" charset="0"/>
              </a:rPr>
              <a:t>“BOOMERANG BOOKS”, an online second hand book selling system is a customized website where we can easily buy second hand books at a cheaper price. </a:t>
            </a:r>
          </a:p>
          <a:p>
            <a:pPr marL="0" lvl="0" indent="0">
              <a:spcBef>
                <a:spcPts val="1200"/>
              </a:spcBef>
              <a:spcAft>
                <a:spcPts val="1200"/>
              </a:spcAft>
              <a:buNone/>
            </a:pPr>
            <a:r>
              <a:rPr lang="en-US" dirty="0">
                <a:latin typeface="Times New Roman" pitchFamily="18" charset="0"/>
                <a:cs typeface="Times New Roman" pitchFamily="18" charset="0"/>
              </a:rPr>
              <a:t>This website also provides an option for the users where they can sell their second hand books to the admin and make profit for themselves.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87900" y="-63025"/>
            <a:ext cx="8368200" cy="686100"/>
          </a:xfrm>
          <a:prstGeom prst="rect">
            <a:avLst/>
          </a:prstGeom>
        </p:spPr>
        <p:txBody>
          <a:bodyPr spcFirstLastPara="1" wrap="square" lIns="91425" tIns="91425" rIns="91425" bIns="91425" anchor="b" anchorCtr="0">
            <a:normAutofit/>
          </a:bodyPr>
          <a:lstStyle/>
          <a:p>
            <a:pPr marL="0" lvl="0" indent="0" algn="ctr" rtl="0">
              <a:lnSpc>
                <a:spcPct val="115000"/>
              </a:lnSpc>
              <a:spcBef>
                <a:spcPts val="0"/>
              </a:spcBef>
              <a:spcAft>
                <a:spcPts val="1200"/>
              </a:spcAft>
              <a:buNone/>
            </a:pPr>
            <a:r>
              <a:rPr lang="en" sz="1800" b="1" dirty="0">
                <a:latin typeface="Times New Roman"/>
                <a:ea typeface="Times New Roman"/>
                <a:cs typeface="Times New Roman"/>
                <a:sym typeface="Times New Roman"/>
              </a:rPr>
              <a:t>Admin Module</a:t>
            </a:r>
            <a:endParaRPr sz="1800" b="1" dirty="0">
              <a:latin typeface="Times New Roman"/>
              <a:ea typeface="Times New Roman"/>
              <a:cs typeface="Times New Roman"/>
              <a:sym typeface="Times New Roman"/>
            </a:endParaRPr>
          </a:p>
        </p:txBody>
      </p:sp>
      <p:sp>
        <p:nvSpPr>
          <p:cNvPr id="100" name="Google Shape;100;p19"/>
          <p:cNvSpPr txBox="1">
            <a:spLocks noGrp="1"/>
          </p:cNvSpPr>
          <p:nvPr>
            <p:ph type="body" idx="1"/>
          </p:nvPr>
        </p:nvSpPr>
        <p:spPr>
          <a:xfrm>
            <a:off x="432250" y="769299"/>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a:p>
            <a:pPr marL="0" lvl="0" indent="0" algn="l" rtl="0">
              <a:spcBef>
                <a:spcPts val="1200"/>
              </a:spcBef>
              <a:spcAft>
                <a:spcPts val="1200"/>
              </a:spcAft>
              <a:buNone/>
            </a:pPr>
            <a:endParaRPr dirty="0"/>
          </a:p>
        </p:txBody>
      </p:sp>
      <p:sp>
        <p:nvSpPr>
          <p:cNvPr id="101" name="Google Shape;101;p19"/>
          <p:cNvSpPr/>
          <p:nvPr/>
        </p:nvSpPr>
        <p:spPr>
          <a:xfrm>
            <a:off x="3777325" y="1312475"/>
            <a:ext cx="1928700" cy="29787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2" name="Google Shape;102;p19"/>
          <p:cNvSpPr/>
          <p:nvPr/>
        </p:nvSpPr>
        <p:spPr>
          <a:xfrm>
            <a:off x="6526575" y="769300"/>
            <a:ext cx="2438700" cy="76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200"/>
              </a:spcAft>
              <a:buNone/>
            </a:pPr>
            <a:r>
              <a:rPr lang="en" b="1">
                <a:latin typeface="Times New Roman"/>
                <a:ea typeface="Times New Roman"/>
                <a:cs typeface="Times New Roman"/>
                <a:sym typeface="Times New Roman"/>
              </a:rPr>
              <a:t>Manage Orders</a:t>
            </a:r>
            <a:endParaRPr b="1"/>
          </a:p>
        </p:txBody>
      </p:sp>
      <p:sp>
        <p:nvSpPr>
          <p:cNvPr id="103" name="Google Shape;103;p19"/>
          <p:cNvSpPr/>
          <p:nvPr/>
        </p:nvSpPr>
        <p:spPr>
          <a:xfrm>
            <a:off x="387900" y="3707950"/>
            <a:ext cx="2438700" cy="76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200"/>
              </a:spcAft>
              <a:buNone/>
            </a:pPr>
            <a:r>
              <a:rPr lang="en" b="1" dirty="0">
                <a:latin typeface="Times New Roman"/>
                <a:cs typeface="Times New Roman"/>
                <a:sym typeface="Times New Roman"/>
              </a:rPr>
              <a:t>Accept request from User</a:t>
            </a:r>
            <a:endParaRPr b="1" dirty="0"/>
          </a:p>
        </p:txBody>
      </p:sp>
      <p:sp>
        <p:nvSpPr>
          <p:cNvPr id="104" name="Google Shape;104;p19"/>
          <p:cNvSpPr/>
          <p:nvPr/>
        </p:nvSpPr>
        <p:spPr>
          <a:xfrm>
            <a:off x="6526575" y="3707950"/>
            <a:ext cx="2438700" cy="76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200"/>
              </a:spcAft>
              <a:buNone/>
            </a:pPr>
            <a:r>
              <a:rPr lang="en" b="1" dirty="0">
                <a:latin typeface="Times New Roman"/>
                <a:cs typeface="Times New Roman"/>
                <a:sym typeface="Times New Roman"/>
              </a:rPr>
              <a:t>View Feedbacks</a:t>
            </a:r>
            <a:endParaRPr b="1" dirty="0"/>
          </a:p>
        </p:txBody>
      </p:sp>
      <p:sp>
        <p:nvSpPr>
          <p:cNvPr id="105" name="Google Shape;105;p19"/>
          <p:cNvSpPr/>
          <p:nvPr/>
        </p:nvSpPr>
        <p:spPr>
          <a:xfrm>
            <a:off x="387875" y="769300"/>
            <a:ext cx="2438700" cy="76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457200" algn="l" rtl="0">
              <a:lnSpc>
                <a:spcPct val="115000"/>
              </a:lnSpc>
              <a:spcBef>
                <a:spcPts val="0"/>
              </a:spcBef>
              <a:spcAft>
                <a:spcPts val="1200"/>
              </a:spcAft>
              <a:buNone/>
            </a:pPr>
            <a:r>
              <a:rPr lang="en" b="1">
                <a:latin typeface="Times New Roman"/>
                <a:ea typeface="Times New Roman"/>
                <a:cs typeface="Times New Roman"/>
                <a:sym typeface="Times New Roman"/>
              </a:rPr>
              <a:t>Manage Products</a:t>
            </a:r>
            <a:endParaRPr b="1"/>
          </a:p>
        </p:txBody>
      </p:sp>
      <p:cxnSp>
        <p:nvCxnSpPr>
          <p:cNvPr id="106" name="Google Shape;106;p19"/>
          <p:cNvCxnSpPr>
            <a:endCxn id="105" idx="3"/>
          </p:cNvCxnSpPr>
          <p:nvPr/>
        </p:nvCxnSpPr>
        <p:spPr>
          <a:xfrm rot="10800000">
            <a:off x="2826575" y="1149550"/>
            <a:ext cx="1108800" cy="823500"/>
          </a:xfrm>
          <a:prstGeom prst="straightConnector1">
            <a:avLst/>
          </a:prstGeom>
          <a:noFill/>
          <a:ln w="9525" cap="flat" cmpd="sng">
            <a:solidFill>
              <a:srgbClr val="FFFFFF"/>
            </a:solidFill>
            <a:prstDash val="solid"/>
            <a:round/>
            <a:headEnd type="none" w="med" len="med"/>
            <a:tailEnd type="triangle" w="med" len="med"/>
          </a:ln>
        </p:spPr>
      </p:cxnSp>
      <p:cxnSp>
        <p:nvCxnSpPr>
          <p:cNvPr id="107" name="Google Shape;107;p19"/>
          <p:cNvCxnSpPr>
            <a:endCxn id="103" idx="3"/>
          </p:cNvCxnSpPr>
          <p:nvPr/>
        </p:nvCxnSpPr>
        <p:spPr>
          <a:xfrm flipH="1">
            <a:off x="2826600" y="3292300"/>
            <a:ext cx="997800" cy="795900"/>
          </a:xfrm>
          <a:prstGeom prst="straightConnector1">
            <a:avLst/>
          </a:prstGeom>
          <a:noFill/>
          <a:ln w="9525" cap="flat" cmpd="sng">
            <a:solidFill>
              <a:srgbClr val="FFFFFF"/>
            </a:solidFill>
            <a:prstDash val="solid"/>
            <a:round/>
            <a:headEnd type="none" w="med" len="med"/>
            <a:tailEnd type="triangle" w="med" len="med"/>
          </a:ln>
        </p:spPr>
      </p:cxnSp>
      <p:cxnSp>
        <p:nvCxnSpPr>
          <p:cNvPr id="108" name="Google Shape;108;p19"/>
          <p:cNvCxnSpPr>
            <a:endCxn id="102" idx="1"/>
          </p:cNvCxnSpPr>
          <p:nvPr/>
        </p:nvCxnSpPr>
        <p:spPr>
          <a:xfrm rot="10800000" flipH="1">
            <a:off x="5531475" y="1149550"/>
            <a:ext cx="995100" cy="823500"/>
          </a:xfrm>
          <a:prstGeom prst="straightConnector1">
            <a:avLst/>
          </a:prstGeom>
          <a:noFill/>
          <a:ln w="9525" cap="flat" cmpd="sng">
            <a:solidFill>
              <a:srgbClr val="FFFFFF"/>
            </a:solidFill>
            <a:prstDash val="solid"/>
            <a:round/>
            <a:headEnd type="none" w="med" len="med"/>
            <a:tailEnd type="triangle" w="med" len="med"/>
          </a:ln>
        </p:spPr>
      </p:cxnSp>
      <p:cxnSp>
        <p:nvCxnSpPr>
          <p:cNvPr id="109" name="Google Shape;109;p19"/>
          <p:cNvCxnSpPr>
            <a:endCxn id="104" idx="1"/>
          </p:cNvCxnSpPr>
          <p:nvPr/>
        </p:nvCxnSpPr>
        <p:spPr>
          <a:xfrm>
            <a:off x="5658975" y="3447400"/>
            <a:ext cx="867600" cy="640800"/>
          </a:xfrm>
          <a:prstGeom prst="straightConnector1">
            <a:avLst/>
          </a:prstGeom>
          <a:noFill/>
          <a:ln w="9525" cap="flat" cmpd="sng">
            <a:solidFill>
              <a:srgbClr val="FFFFFF"/>
            </a:solidFill>
            <a:prstDash val="solid"/>
            <a:round/>
            <a:headEnd type="none" w="med" len="med"/>
            <a:tailEnd type="triangle" w="med" len="med"/>
          </a:ln>
        </p:spPr>
      </p:cxnSp>
      <p:pic>
        <p:nvPicPr>
          <p:cNvPr id="110" name="Google Shape;110;p19"/>
          <p:cNvPicPr preferRelativeResize="0"/>
          <p:nvPr/>
        </p:nvPicPr>
        <p:blipFill>
          <a:blip r:embed="rId3">
            <a:alphaModFix/>
          </a:blip>
          <a:stretch>
            <a:fillRect/>
          </a:stretch>
        </p:blipFill>
        <p:spPr>
          <a:xfrm>
            <a:off x="4011275" y="1846038"/>
            <a:ext cx="1460800" cy="1911575"/>
          </a:xfrm>
          <a:prstGeom prst="rect">
            <a:avLst/>
          </a:prstGeom>
          <a:noFill/>
          <a:ln>
            <a:noFill/>
          </a:ln>
        </p:spPr>
      </p:pic>
      <p:sp>
        <p:nvSpPr>
          <p:cNvPr id="111" name="Google Shape;111;p19"/>
          <p:cNvSpPr txBox="1"/>
          <p:nvPr/>
        </p:nvSpPr>
        <p:spPr>
          <a:xfrm>
            <a:off x="4307813" y="1768450"/>
            <a:ext cx="851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rgbClr val="FFFFFF"/>
                </a:solidFill>
                <a:latin typeface="Times New Roman"/>
                <a:ea typeface="Times New Roman"/>
                <a:cs typeface="Times New Roman"/>
                <a:sym typeface="Times New Roman"/>
              </a:rPr>
              <a:t>Admin</a:t>
            </a:r>
            <a:endParaRPr b="1">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387900" y="37125"/>
            <a:ext cx="8368200" cy="686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1800" b="1" dirty="0">
                <a:latin typeface="Times New Roman" pitchFamily="18" charset="0"/>
                <a:ea typeface="Times New Roman"/>
                <a:cs typeface="Times New Roman" pitchFamily="18" charset="0"/>
                <a:sym typeface="Times New Roman"/>
              </a:rPr>
              <a:t>User Module</a:t>
            </a:r>
            <a:r>
              <a:rPr lang="en" sz="1800" b="1" dirty="0">
                <a:latin typeface="Times New Roman" pitchFamily="18" charset="0"/>
                <a:cs typeface="Times New Roman" pitchFamily="18" charset="0"/>
              </a:rPr>
              <a:t> </a:t>
            </a:r>
            <a:endParaRPr sz="1800" b="1" dirty="0">
              <a:latin typeface="Times New Roman" pitchFamily="18" charset="0"/>
              <a:cs typeface="Times New Roman" pitchFamily="18" charset="0"/>
            </a:endParaRPr>
          </a:p>
        </p:txBody>
      </p:sp>
      <p:sp>
        <p:nvSpPr>
          <p:cNvPr id="117" name="Google Shape;117;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18" name="Google Shape;118;p20"/>
          <p:cNvSpPr/>
          <p:nvPr/>
        </p:nvSpPr>
        <p:spPr>
          <a:xfrm>
            <a:off x="3286150" y="2272775"/>
            <a:ext cx="2660400" cy="116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490550" y="10087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IN" dirty="0"/>
              <a:t>View Books</a:t>
            </a:r>
          </a:p>
        </p:txBody>
      </p:sp>
      <p:sp>
        <p:nvSpPr>
          <p:cNvPr id="120" name="Google Shape;120;p20"/>
          <p:cNvSpPr/>
          <p:nvPr/>
        </p:nvSpPr>
        <p:spPr>
          <a:xfrm>
            <a:off x="6641675" y="40598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a:t>Give Feedback</a:t>
            </a:r>
            <a:endParaRPr lang="en-IN" dirty="0"/>
          </a:p>
        </p:txBody>
      </p:sp>
      <p:sp>
        <p:nvSpPr>
          <p:cNvPr id="121" name="Google Shape;121;p20"/>
          <p:cNvSpPr/>
          <p:nvPr/>
        </p:nvSpPr>
        <p:spPr>
          <a:xfrm>
            <a:off x="3658900" y="40598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t>Make Payment</a:t>
            </a:r>
          </a:p>
        </p:txBody>
      </p:sp>
      <p:sp>
        <p:nvSpPr>
          <p:cNvPr id="122" name="Google Shape;122;p20"/>
          <p:cNvSpPr/>
          <p:nvPr/>
        </p:nvSpPr>
        <p:spPr>
          <a:xfrm>
            <a:off x="6641700" y="10087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a:t>Add to cart</a:t>
            </a:r>
            <a:endParaRPr lang="en-IN" dirty="0"/>
          </a:p>
        </p:txBody>
      </p:sp>
      <p:sp>
        <p:nvSpPr>
          <p:cNvPr id="123" name="Google Shape;123;p20"/>
          <p:cNvSpPr/>
          <p:nvPr/>
        </p:nvSpPr>
        <p:spPr>
          <a:xfrm>
            <a:off x="443325" y="40598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a:t>Place Order</a:t>
            </a:r>
            <a:endParaRPr lang="en-IN" dirty="0"/>
          </a:p>
        </p:txBody>
      </p:sp>
      <p:sp>
        <p:nvSpPr>
          <p:cNvPr id="124" name="Google Shape;124;p20"/>
          <p:cNvSpPr/>
          <p:nvPr/>
        </p:nvSpPr>
        <p:spPr>
          <a:xfrm>
            <a:off x="3658900" y="1008725"/>
            <a:ext cx="1914900" cy="636300"/>
          </a:xfrm>
          <a:prstGeom prst="roundRect">
            <a:avLst>
              <a:gd name="adj"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dirty="0"/>
              <a:t>View Book Description</a:t>
            </a:r>
          </a:p>
        </p:txBody>
      </p:sp>
      <p:cxnSp>
        <p:nvCxnSpPr>
          <p:cNvPr id="125" name="Google Shape;125;p20"/>
          <p:cNvCxnSpPr/>
          <p:nvPr/>
        </p:nvCxnSpPr>
        <p:spPr>
          <a:xfrm rot="10800000">
            <a:off x="2172700" y="1629475"/>
            <a:ext cx="1108500" cy="931200"/>
          </a:xfrm>
          <a:prstGeom prst="straightConnector1">
            <a:avLst/>
          </a:prstGeom>
          <a:noFill/>
          <a:ln w="9525" cap="flat" cmpd="sng">
            <a:solidFill>
              <a:srgbClr val="FFFFFF"/>
            </a:solidFill>
            <a:prstDash val="solid"/>
            <a:round/>
            <a:headEnd type="none" w="med" len="med"/>
            <a:tailEnd type="triangle" w="med" len="med"/>
          </a:ln>
        </p:spPr>
      </p:cxnSp>
      <p:cxnSp>
        <p:nvCxnSpPr>
          <p:cNvPr id="126" name="Google Shape;126;p20"/>
          <p:cNvCxnSpPr>
            <a:stCxn id="118" idx="0"/>
            <a:endCxn id="124" idx="2"/>
          </p:cNvCxnSpPr>
          <p:nvPr/>
        </p:nvCxnSpPr>
        <p:spPr>
          <a:xfrm flipV="1">
            <a:off x="4616350" y="1645025"/>
            <a:ext cx="0" cy="627750"/>
          </a:xfrm>
          <a:prstGeom prst="straightConnector1">
            <a:avLst/>
          </a:prstGeom>
          <a:noFill/>
          <a:ln w="9525" cap="flat" cmpd="sng">
            <a:solidFill>
              <a:srgbClr val="FFFFFF"/>
            </a:solidFill>
            <a:prstDash val="solid"/>
            <a:round/>
            <a:headEnd type="none" w="med" len="med"/>
            <a:tailEnd type="triangle" w="med" len="med"/>
          </a:ln>
        </p:spPr>
      </p:cxnSp>
      <p:cxnSp>
        <p:nvCxnSpPr>
          <p:cNvPr id="127" name="Google Shape;127;p20"/>
          <p:cNvCxnSpPr/>
          <p:nvPr/>
        </p:nvCxnSpPr>
        <p:spPr>
          <a:xfrm rot="10800000" flipH="1">
            <a:off x="5952725" y="1629475"/>
            <a:ext cx="1175100" cy="931200"/>
          </a:xfrm>
          <a:prstGeom prst="straightConnector1">
            <a:avLst/>
          </a:prstGeom>
          <a:noFill/>
          <a:ln w="9525" cap="flat" cmpd="sng">
            <a:solidFill>
              <a:srgbClr val="FFFFFF"/>
            </a:solidFill>
            <a:prstDash val="solid"/>
            <a:round/>
            <a:headEnd type="none" w="med" len="med"/>
            <a:tailEnd type="triangle" w="med" len="med"/>
          </a:ln>
        </p:spPr>
      </p:cxnSp>
      <p:cxnSp>
        <p:nvCxnSpPr>
          <p:cNvPr id="128" name="Google Shape;128;p20"/>
          <p:cNvCxnSpPr/>
          <p:nvPr/>
        </p:nvCxnSpPr>
        <p:spPr>
          <a:xfrm flipH="1">
            <a:off x="2128275" y="3259025"/>
            <a:ext cx="1164000" cy="787200"/>
          </a:xfrm>
          <a:prstGeom prst="straightConnector1">
            <a:avLst/>
          </a:prstGeom>
          <a:noFill/>
          <a:ln w="9525" cap="flat" cmpd="sng">
            <a:solidFill>
              <a:srgbClr val="FFFFFF"/>
            </a:solidFill>
            <a:prstDash val="solid"/>
            <a:round/>
            <a:headEnd type="none" w="med" len="med"/>
            <a:tailEnd type="triangle" w="med" len="med"/>
          </a:ln>
        </p:spPr>
      </p:cxnSp>
      <p:cxnSp>
        <p:nvCxnSpPr>
          <p:cNvPr id="129" name="Google Shape;129;p20"/>
          <p:cNvCxnSpPr>
            <a:stCxn id="118" idx="2"/>
            <a:endCxn id="121" idx="0"/>
          </p:cNvCxnSpPr>
          <p:nvPr/>
        </p:nvCxnSpPr>
        <p:spPr>
          <a:xfrm>
            <a:off x="4616350" y="3436775"/>
            <a:ext cx="0" cy="623100"/>
          </a:xfrm>
          <a:prstGeom prst="straightConnector1">
            <a:avLst/>
          </a:prstGeom>
          <a:noFill/>
          <a:ln w="9525" cap="flat" cmpd="sng">
            <a:solidFill>
              <a:srgbClr val="FFFFFF"/>
            </a:solidFill>
            <a:prstDash val="solid"/>
            <a:round/>
            <a:headEnd type="none" w="med" len="med"/>
            <a:tailEnd type="triangle" w="med" len="med"/>
          </a:ln>
        </p:spPr>
      </p:cxnSp>
      <p:cxnSp>
        <p:nvCxnSpPr>
          <p:cNvPr id="130" name="Google Shape;130;p20"/>
          <p:cNvCxnSpPr/>
          <p:nvPr/>
        </p:nvCxnSpPr>
        <p:spPr>
          <a:xfrm>
            <a:off x="5941625" y="3247950"/>
            <a:ext cx="1330200" cy="809100"/>
          </a:xfrm>
          <a:prstGeom prst="straightConnector1">
            <a:avLst/>
          </a:prstGeom>
          <a:noFill/>
          <a:ln w="9525" cap="flat" cmpd="sng">
            <a:solidFill>
              <a:srgbClr val="FFFFFF"/>
            </a:solidFill>
            <a:prstDash val="solid"/>
            <a:round/>
            <a:headEnd type="none" w="med" len="med"/>
            <a:tailEnd type="triangle" w="med" len="med"/>
          </a:ln>
        </p:spPr>
      </p:cxnSp>
      <p:pic>
        <p:nvPicPr>
          <p:cNvPr id="131" name="Google Shape;131;p20"/>
          <p:cNvPicPr preferRelativeResize="0"/>
          <p:nvPr/>
        </p:nvPicPr>
        <p:blipFill rotWithShape="1">
          <a:blip r:embed="rId3">
            <a:alphaModFix/>
          </a:blip>
          <a:srcRect b="57470"/>
          <a:stretch/>
        </p:blipFill>
        <p:spPr>
          <a:xfrm>
            <a:off x="2808725" y="2054963"/>
            <a:ext cx="3616425" cy="1599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5" name="Google Shape;155;p24"/>
          <p:cNvSpPr txBox="1">
            <a:spLocks noGrp="1"/>
          </p:cNvSpPr>
          <p:nvPr>
            <p:ph type="body" idx="1"/>
          </p:nvPr>
        </p:nvSpPr>
        <p:spPr>
          <a:xfrm>
            <a:off x="399931" y="282743"/>
            <a:ext cx="8368200" cy="4406298"/>
          </a:xfrm>
          <a:prstGeom prst="rect">
            <a:avLst/>
          </a:prstGeom>
        </p:spPr>
        <p:txBody>
          <a:bodyPr spcFirstLastPara="1" wrap="square" lIns="91425" tIns="91425" rIns="91425" bIns="91425" anchor="t" anchorCtr="0">
            <a:normAutofit lnSpcReduction="10000"/>
          </a:bodyPr>
          <a:lstStyle/>
          <a:p>
            <a:pPr marL="0" lvl="0" indent="0">
              <a:spcBef>
                <a:spcPts val="1200"/>
              </a:spcBef>
              <a:spcAft>
                <a:spcPts val="1200"/>
              </a:spcAft>
              <a:buNone/>
            </a:pPr>
            <a:r>
              <a:rPr lang="en-US" b="1" u="sng" dirty="0">
                <a:latin typeface="Times New Roman" pitchFamily="18" charset="0"/>
                <a:cs typeface="Times New Roman" pitchFamily="18" charset="0"/>
              </a:rPr>
              <a:t>3.TECHNOLOGIES  AND TOOLS USED</a:t>
            </a:r>
          </a:p>
          <a:p>
            <a:pPr marL="0" lvl="0" indent="0">
              <a:spcBef>
                <a:spcPts val="1200"/>
              </a:spcBef>
              <a:spcAft>
                <a:spcPts val="1200"/>
              </a:spcAft>
              <a:buNone/>
            </a:pPr>
            <a:endParaRPr lang="en-US" sz="1400" b="1" dirty="0">
              <a:latin typeface="Times New Roman" pitchFamily="18" charset="0"/>
              <a:cs typeface="Times New Roman" pitchFamily="18" charset="0"/>
            </a:endParaRPr>
          </a:p>
          <a:p>
            <a:pPr marL="0" lvl="0" indent="0">
              <a:spcBef>
                <a:spcPts val="1200"/>
              </a:spcBef>
              <a:spcAft>
                <a:spcPts val="1200"/>
              </a:spcAft>
              <a:buNone/>
            </a:pPr>
            <a:r>
              <a:rPr lang="en-US" sz="1400" b="1" dirty="0">
                <a:latin typeface="Times New Roman" pitchFamily="18" charset="0"/>
                <a:cs typeface="Times New Roman" pitchFamily="18" charset="0"/>
              </a:rPr>
              <a:t>   Hardware Requirements</a:t>
            </a:r>
          </a:p>
          <a:p>
            <a:pPr lvl="0"/>
            <a:r>
              <a:rPr lang="en-IN" sz="1400" dirty="0">
                <a:latin typeface="Times New Roman" pitchFamily="18" charset="0"/>
                <a:cs typeface="Times New Roman" pitchFamily="18" charset="0"/>
              </a:rPr>
              <a:t>Processor : Core i3 and above </a:t>
            </a:r>
            <a:endParaRPr lang="en-US" sz="1400" dirty="0">
              <a:latin typeface="Times New Roman" pitchFamily="18" charset="0"/>
              <a:cs typeface="Times New Roman" pitchFamily="18" charset="0"/>
            </a:endParaRPr>
          </a:p>
          <a:p>
            <a:pPr lvl="0"/>
            <a:r>
              <a:rPr lang="en-IN" sz="1400" dirty="0">
                <a:latin typeface="Times New Roman" pitchFamily="18" charset="0"/>
                <a:cs typeface="Times New Roman" pitchFamily="18" charset="0"/>
              </a:rPr>
              <a:t>RAM : 8 GB </a:t>
            </a:r>
            <a:endParaRPr lang="en-US" sz="1400" dirty="0">
              <a:latin typeface="Times New Roman" pitchFamily="18" charset="0"/>
              <a:cs typeface="Times New Roman" pitchFamily="18" charset="0"/>
            </a:endParaRPr>
          </a:p>
          <a:p>
            <a:pPr lvl="0"/>
            <a:r>
              <a:rPr lang="en-IN" sz="1400" dirty="0">
                <a:latin typeface="Times New Roman" pitchFamily="18" charset="0"/>
                <a:cs typeface="Times New Roman" pitchFamily="18" charset="0"/>
              </a:rPr>
              <a:t>Hard Disk Space : 30 GB</a:t>
            </a:r>
            <a:endParaRPr lang="en-US" sz="1400" dirty="0">
              <a:latin typeface="Times New Roman" pitchFamily="18" charset="0"/>
              <a:cs typeface="Times New Roman" pitchFamily="18" charset="0"/>
            </a:endParaRPr>
          </a:p>
          <a:p>
            <a:pPr lvl="0" indent="-317500">
              <a:lnSpc>
                <a:spcPct val="150000"/>
              </a:lnSpc>
              <a:spcBef>
                <a:spcPts val="1200"/>
              </a:spcBef>
              <a:buClr>
                <a:srgbClr val="FFFFFF"/>
              </a:buClr>
              <a:buSzPts val="1400"/>
              <a:buNone/>
            </a:pPr>
            <a:r>
              <a:rPr lang="en" sz="1400" b="1" dirty="0">
                <a:latin typeface="Times New Roman" pitchFamily="18" charset="0"/>
                <a:ea typeface="Times New Roman"/>
                <a:cs typeface="Times New Roman" pitchFamily="18" charset="0"/>
                <a:sym typeface="Times New Roman"/>
              </a:rPr>
              <a:t>Software Requirements</a:t>
            </a:r>
            <a:endParaRPr lang="en" sz="1400" b="1"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1200"/>
              </a:spcBef>
              <a:spcAft>
                <a:spcPts val="0"/>
              </a:spcAft>
              <a:buClr>
                <a:srgbClr val="FFFFFF"/>
              </a:buClr>
              <a:buSzPts val="1400"/>
              <a:buFont typeface="Times New Roman"/>
              <a:buChar char="➔"/>
            </a:pPr>
            <a:r>
              <a:rPr lang="en" sz="1400" dirty="0">
                <a:solidFill>
                  <a:srgbClr val="FFFFFF"/>
                </a:solidFill>
                <a:latin typeface="Times New Roman" pitchFamily="18" charset="0"/>
                <a:ea typeface="Times New Roman"/>
                <a:cs typeface="Times New Roman" pitchFamily="18" charset="0"/>
                <a:sym typeface="Times New Roman"/>
              </a:rPr>
              <a:t>Operating System: Windows XP or above.</a:t>
            </a:r>
            <a:endParaRPr sz="1400"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0"/>
              </a:spcBef>
              <a:spcAft>
                <a:spcPts val="0"/>
              </a:spcAft>
              <a:buClr>
                <a:srgbClr val="FFFFFF"/>
              </a:buClr>
              <a:buSzPts val="1400"/>
              <a:buFont typeface="Times New Roman"/>
              <a:buChar char="➔"/>
            </a:pPr>
            <a:r>
              <a:rPr lang="en" sz="1400" dirty="0">
                <a:solidFill>
                  <a:srgbClr val="FFFFFF"/>
                </a:solidFill>
                <a:latin typeface="Times New Roman" pitchFamily="18" charset="0"/>
                <a:ea typeface="Times New Roman"/>
                <a:cs typeface="Times New Roman" pitchFamily="18" charset="0"/>
                <a:sym typeface="Times New Roman"/>
              </a:rPr>
              <a:t> Front End: HTML5, CSS 3,Bootstrap and JavaScript.</a:t>
            </a:r>
            <a:endParaRPr sz="1400"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0"/>
              </a:spcBef>
              <a:spcAft>
                <a:spcPts val="0"/>
              </a:spcAft>
              <a:buClr>
                <a:srgbClr val="FFFFFF"/>
              </a:buClr>
              <a:buSzPts val="1400"/>
              <a:buFont typeface="Times New Roman"/>
              <a:buChar char="➔"/>
            </a:pPr>
            <a:r>
              <a:rPr lang="en" sz="1400" dirty="0">
                <a:solidFill>
                  <a:srgbClr val="FFFFFF"/>
                </a:solidFill>
                <a:latin typeface="Times New Roman" pitchFamily="18" charset="0"/>
                <a:ea typeface="Times New Roman"/>
                <a:cs typeface="Times New Roman" pitchFamily="18" charset="0"/>
                <a:sym typeface="Times New Roman"/>
              </a:rPr>
              <a:t> Back End: Python, SQLite 3.</a:t>
            </a:r>
            <a:endParaRPr sz="1400"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0"/>
              </a:spcBef>
              <a:spcAft>
                <a:spcPts val="0"/>
              </a:spcAft>
              <a:buClr>
                <a:srgbClr val="FFFFFF"/>
              </a:buClr>
              <a:buSzPts val="1400"/>
              <a:buFont typeface="Times New Roman"/>
              <a:buChar char="➔"/>
            </a:pPr>
            <a:r>
              <a:rPr lang="en" sz="1400" dirty="0">
                <a:solidFill>
                  <a:srgbClr val="FFFFFF"/>
                </a:solidFill>
                <a:latin typeface="Times New Roman" pitchFamily="18" charset="0"/>
                <a:ea typeface="Times New Roman"/>
                <a:cs typeface="Times New Roman" pitchFamily="18" charset="0"/>
                <a:sym typeface="Times New Roman"/>
              </a:rPr>
              <a:t> Editor: PyCharm.</a:t>
            </a:r>
          </a:p>
          <a:p>
            <a:pPr marL="457200" lvl="0" indent="-317500" algn="l" rtl="0">
              <a:lnSpc>
                <a:spcPct val="150000"/>
              </a:lnSpc>
              <a:spcBef>
                <a:spcPts val="0"/>
              </a:spcBef>
              <a:spcAft>
                <a:spcPts val="0"/>
              </a:spcAft>
              <a:buClr>
                <a:srgbClr val="FFFFFF"/>
              </a:buClr>
              <a:buSzPts val="1400"/>
              <a:buNone/>
            </a:pPr>
            <a:endParaRPr lang="en" sz="1200"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0"/>
              </a:spcBef>
              <a:spcAft>
                <a:spcPts val="0"/>
              </a:spcAft>
              <a:buClr>
                <a:srgbClr val="FFFFFF"/>
              </a:buClr>
              <a:buSzPts val="1400"/>
              <a:buNone/>
            </a:pPr>
            <a:endParaRPr lang="en" sz="1200" dirty="0">
              <a:solidFill>
                <a:srgbClr val="FFFFFF"/>
              </a:solidFill>
              <a:latin typeface="Times New Roman" pitchFamily="18" charset="0"/>
              <a:ea typeface="Times New Roman"/>
              <a:cs typeface="Times New Roman" pitchFamily="18" charset="0"/>
              <a:sym typeface="Times New Roman"/>
            </a:endParaRPr>
          </a:p>
          <a:p>
            <a:pPr marL="457200" lvl="0" indent="-317500" algn="l" rtl="0">
              <a:lnSpc>
                <a:spcPct val="150000"/>
              </a:lnSpc>
              <a:spcBef>
                <a:spcPts val="0"/>
              </a:spcBef>
              <a:spcAft>
                <a:spcPts val="0"/>
              </a:spcAft>
              <a:buClr>
                <a:srgbClr val="FFFFFF"/>
              </a:buClr>
              <a:buSzPts val="1400"/>
              <a:buFont typeface="Times New Roman"/>
              <a:buChar char="➔"/>
            </a:pPr>
            <a:endParaRPr lang="en" sz="1200" dirty="0">
              <a:solidFill>
                <a:srgbClr val="FFFFFF"/>
              </a:solidFill>
              <a:latin typeface="Times New Roman" pitchFamily="18" charset="0"/>
              <a:ea typeface="Times New Roman"/>
              <a:cs typeface="Times New Roman" pitchFamily="18" charset="0"/>
              <a:sym typeface="Times New Roman"/>
            </a:endParaRPr>
          </a:p>
          <a:p>
            <a:pPr marL="0" lvl="0" indent="0" algn="l" rtl="0">
              <a:spcBef>
                <a:spcPts val="1200"/>
              </a:spcBef>
              <a:spcAft>
                <a:spcPts val="1200"/>
              </a:spcAft>
              <a:buNone/>
            </a:pPr>
            <a:endParaRPr sz="1200" dirty="0">
              <a:latin typeface="Times New Roman" pitchFamily="18" charset="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3331" y="76365"/>
            <a:ext cx="8368200" cy="293949"/>
          </a:xfrm>
        </p:spPr>
        <p:txBody>
          <a:bodyPr>
            <a:noAutofit/>
          </a:bodyPr>
          <a:lstStyle/>
          <a:p>
            <a:r>
              <a:rPr lang="en-IN" sz="1400" b="1" dirty="0">
                <a:latin typeface="Times New Roman" pitchFamily="18" charset="0"/>
                <a:cs typeface="Times New Roman" pitchFamily="18" charset="0"/>
              </a:rPr>
              <a:t>                                                                                    </a:t>
            </a:r>
            <a:r>
              <a:rPr lang="en-IN" sz="1800" b="1" dirty="0">
                <a:latin typeface="Times New Roman" pitchFamily="18" charset="0"/>
                <a:cs typeface="Times New Roman" pitchFamily="18" charset="0"/>
              </a:rPr>
              <a:t>Snapshots</a:t>
            </a:r>
            <a:endParaRPr lang="en-US" sz="1800" b="1" dirty="0">
              <a:latin typeface="Times New Roman" pitchFamily="18" charset="0"/>
              <a:cs typeface="Times New Roman" pitchFamily="18" charset="0"/>
            </a:endParaRPr>
          </a:p>
        </p:txBody>
      </p:sp>
      <p:sp>
        <p:nvSpPr>
          <p:cNvPr id="3" name="Text Placeholder 2"/>
          <p:cNvSpPr>
            <a:spLocks noGrp="1"/>
          </p:cNvSpPr>
          <p:nvPr>
            <p:ph type="body" idx="1"/>
          </p:nvPr>
        </p:nvSpPr>
        <p:spPr>
          <a:xfrm>
            <a:off x="0" y="245476"/>
            <a:ext cx="9144000" cy="4983173"/>
          </a:xfrm>
        </p:spPr>
        <p:txBody>
          <a:bodyPr/>
          <a:lstStyle/>
          <a:p>
            <a:pPr>
              <a:buNone/>
            </a:pPr>
            <a:r>
              <a:rPr lang="en-IN" sz="1000" dirty="0">
                <a:latin typeface="Times New Roman" pitchFamily="18" charset="0"/>
                <a:cs typeface="Times New Roman" pitchFamily="18" charset="0"/>
              </a:rPr>
              <a:t>                                              Fig 1.Home Page                                                                                                             </a:t>
            </a:r>
            <a:r>
              <a:rPr lang="en-IN" sz="1000" dirty="0"/>
              <a:t>Fig 2.Product Catalog Page </a:t>
            </a:r>
          </a:p>
          <a:p>
            <a:pPr>
              <a:buNone/>
            </a:pPr>
            <a:r>
              <a:rPr lang="en-IN" sz="1000" dirty="0"/>
              <a:t>                            </a:t>
            </a:r>
          </a:p>
          <a:p>
            <a:endParaRPr lang="en-IN" dirty="0"/>
          </a:p>
          <a:p>
            <a:endParaRPr lang="en-IN" dirty="0"/>
          </a:p>
          <a:p>
            <a:endParaRPr lang="en-IN" dirty="0"/>
          </a:p>
          <a:p>
            <a:endParaRPr lang="en-IN" dirty="0"/>
          </a:p>
          <a:p>
            <a:endParaRPr lang="en-IN" dirty="0"/>
          </a:p>
          <a:p>
            <a:endParaRPr lang="en-IN" dirty="0"/>
          </a:p>
          <a:p>
            <a:pPr>
              <a:buNone/>
            </a:pPr>
            <a:r>
              <a:rPr lang="en-IN" dirty="0"/>
              <a:t>                        </a:t>
            </a:r>
            <a:r>
              <a:rPr lang="en-IN" sz="1000" dirty="0">
                <a:latin typeface="Times New Roman" pitchFamily="18" charset="0"/>
                <a:cs typeface="Times New Roman" pitchFamily="18" charset="0"/>
              </a:rPr>
              <a:t>Fig 3.Check-Out Page                                                                                                            Fig 4.Payment Page</a:t>
            </a:r>
            <a:endParaRPr lang="en-US" sz="1000" dirty="0">
              <a:latin typeface="Times New Roman" pitchFamily="18" charset="0"/>
              <a:cs typeface="Times New Roman" pitchFamily="18" charset="0"/>
            </a:endParaRPr>
          </a:p>
        </p:txBody>
      </p:sp>
      <p:pic>
        <p:nvPicPr>
          <p:cNvPr id="4" name="Picture 3"/>
          <p:cNvPicPr/>
          <p:nvPr/>
        </p:nvPicPr>
        <p:blipFill>
          <a:blip r:embed="rId2"/>
          <a:stretch>
            <a:fillRect/>
          </a:stretch>
        </p:blipFill>
        <p:spPr>
          <a:xfrm>
            <a:off x="429583" y="628588"/>
            <a:ext cx="3946036" cy="1967326"/>
          </a:xfrm>
          <a:prstGeom prst="rect">
            <a:avLst/>
          </a:prstGeom>
        </p:spPr>
      </p:pic>
      <p:pic>
        <p:nvPicPr>
          <p:cNvPr id="5" name="Picture 4"/>
          <p:cNvPicPr/>
          <p:nvPr/>
        </p:nvPicPr>
        <p:blipFill>
          <a:blip r:embed="rId3"/>
          <a:srcRect r="863" b="7437"/>
          <a:stretch>
            <a:fillRect/>
          </a:stretch>
        </p:blipFill>
        <p:spPr>
          <a:xfrm>
            <a:off x="4802538" y="605616"/>
            <a:ext cx="4016206" cy="2008709"/>
          </a:xfrm>
          <a:prstGeom prst="rect">
            <a:avLst/>
          </a:prstGeom>
        </p:spPr>
      </p:pic>
      <p:pic>
        <p:nvPicPr>
          <p:cNvPr id="6" name="Picture 5"/>
          <p:cNvPicPr/>
          <p:nvPr/>
        </p:nvPicPr>
        <p:blipFill>
          <a:blip r:embed="rId4"/>
          <a:stretch>
            <a:fillRect/>
          </a:stretch>
        </p:blipFill>
        <p:spPr>
          <a:xfrm>
            <a:off x="414910" y="2959729"/>
            <a:ext cx="3948435" cy="2054129"/>
          </a:xfrm>
          <a:prstGeom prst="rect">
            <a:avLst/>
          </a:prstGeom>
        </p:spPr>
      </p:pic>
      <p:pic>
        <p:nvPicPr>
          <p:cNvPr id="7" name="Picture 6"/>
          <p:cNvPicPr/>
          <p:nvPr/>
        </p:nvPicPr>
        <p:blipFill>
          <a:blip r:embed="rId5"/>
          <a:srcRect r="355" b="27280"/>
          <a:stretch>
            <a:fillRect/>
          </a:stretch>
        </p:blipFill>
        <p:spPr>
          <a:xfrm>
            <a:off x="4799692" y="2962699"/>
            <a:ext cx="3994503" cy="202047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900" y="84222"/>
            <a:ext cx="8368200" cy="72190"/>
          </a:xfrm>
        </p:spPr>
        <p:txBody>
          <a:bodyPr>
            <a:normAutofit fontScale="90000"/>
          </a:bodyPr>
          <a:lstStyle/>
          <a:p>
            <a:endParaRPr lang="en-US" dirty="0"/>
          </a:p>
        </p:txBody>
      </p:sp>
      <p:sp>
        <p:nvSpPr>
          <p:cNvPr id="3" name="Text Placeholder 2"/>
          <p:cNvSpPr>
            <a:spLocks noGrp="1"/>
          </p:cNvSpPr>
          <p:nvPr>
            <p:ph type="body" idx="1"/>
          </p:nvPr>
        </p:nvSpPr>
        <p:spPr>
          <a:xfrm>
            <a:off x="0" y="90237"/>
            <a:ext cx="9144000" cy="5053263"/>
          </a:xfrm>
        </p:spPr>
        <p:txBody>
          <a:bodyPr>
            <a:normAutofit/>
          </a:bodyPr>
          <a:lstStyle/>
          <a:p>
            <a:pPr lvl="0" indent="-317500">
              <a:lnSpc>
                <a:spcPct val="150000"/>
              </a:lnSpc>
              <a:buClr>
                <a:srgbClr val="FFFFFF"/>
              </a:buClr>
              <a:buSzPts val="1400"/>
              <a:buNone/>
            </a:pPr>
            <a:endParaRPr lang="en-US" sz="1200" dirty="0"/>
          </a:p>
          <a:p>
            <a:pPr lvl="0" indent="-317500">
              <a:lnSpc>
                <a:spcPct val="150000"/>
              </a:lnSpc>
              <a:buClr>
                <a:srgbClr val="FFFFFF"/>
              </a:buClr>
              <a:buSzPts val="1400"/>
              <a:buNone/>
            </a:pPr>
            <a:endParaRPr lang="en-US" sz="1200" dirty="0"/>
          </a:p>
          <a:p>
            <a:pPr lvl="0" indent="-317500">
              <a:lnSpc>
                <a:spcPct val="150000"/>
              </a:lnSpc>
              <a:buClr>
                <a:srgbClr val="FFFFFF"/>
              </a:buClr>
              <a:buSzPts val="1400"/>
              <a:buNone/>
            </a:pPr>
            <a:r>
              <a:rPr lang="en-US" b="1" dirty="0">
                <a:latin typeface="Times New Roman" pitchFamily="18" charset="0"/>
                <a:cs typeface="Times New Roman" pitchFamily="18" charset="0"/>
              </a:rPr>
              <a:t>      </a:t>
            </a:r>
            <a:r>
              <a:rPr lang="en-US" b="1" u="sng" dirty="0">
                <a:latin typeface="Times New Roman" pitchFamily="18" charset="0"/>
                <a:cs typeface="Times New Roman" pitchFamily="18" charset="0"/>
              </a:rPr>
              <a:t> 4. CONCLUSION</a:t>
            </a:r>
          </a:p>
          <a:p>
            <a:pPr>
              <a:buNone/>
            </a:pPr>
            <a:endParaRPr lang="en-IN" sz="1300" dirty="0">
              <a:latin typeface="Times New Roman" pitchFamily="18" charset="0"/>
              <a:cs typeface="Times New Roman" pitchFamily="18" charset="0"/>
            </a:endParaRPr>
          </a:p>
          <a:p>
            <a:pPr>
              <a:buNone/>
            </a:pPr>
            <a:endParaRPr lang="en-US" sz="1300" dirty="0">
              <a:latin typeface="Times New Roman" pitchFamily="18" charset="0"/>
              <a:cs typeface="Times New Roman" pitchFamily="18" charset="0"/>
            </a:endParaRPr>
          </a:p>
          <a:p>
            <a:pPr>
              <a:buNone/>
            </a:pPr>
            <a:r>
              <a:rPr lang="en-US" sz="1300" dirty="0">
                <a:latin typeface="Times New Roman" pitchFamily="18" charset="0"/>
                <a:cs typeface="Times New Roman" pitchFamily="18" charset="0"/>
              </a:rPr>
              <a:t>    *  </a:t>
            </a:r>
            <a:r>
              <a:rPr lang="en-US" sz="1600" dirty="0">
                <a:latin typeface="Times New Roman" pitchFamily="18" charset="0"/>
                <a:cs typeface="Times New Roman" pitchFamily="18" charset="0"/>
              </a:rPr>
              <a:t>Software is said to have attained its objective only when it meet all requirements of the user, further the user himself is the person to judge the success of the system. </a:t>
            </a:r>
          </a:p>
          <a:p>
            <a:pPr>
              <a:buNone/>
            </a:pPr>
            <a:endParaRPr lang="en-US" sz="1600" dirty="0">
              <a:latin typeface="Times New Roman" pitchFamily="18" charset="0"/>
              <a:cs typeface="Times New Roman" pitchFamily="18" charset="0"/>
            </a:endParaRPr>
          </a:p>
          <a:p>
            <a:pPr>
              <a:buNone/>
            </a:pPr>
            <a:r>
              <a:rPr lang="en-US" sz="1600" dirty="0">
                <a:latin typeface="Times New Roman" pitchFamily="18" charset="0"/>
                <a:cs typeface="Times New Roman" pitchFamily="18" charset="0"/>
              </a:rPr>
              <a:t>    * Every attempt has been made to ensure that the system is fully functional &amp; works effectively &amp; efficiently. </a:t>
            </a:r>
          </a:p>
          <a:p>
            <a:pPr>
              <a:buNone/>
            </a:pPr>
            <a:endParaRPr lang="en-US" sz="1600" dirty="0">
              <a:latin typeface="Times New Roman" pitchFamily="18" charset="0"/>
              <a:cs typeface="Times New Roman" pitchFamily="18" charset="0"/>
            </a:endParaRPr>
          </a:p>
          <a:p>
            <a:pPr>
              <a:buNone/>
            </a:pPr>
            <a:r>
              <a:rPr lang="en-US" sz="1600" dirty="0">
                <a:latin typeface="Times New Roman" pitchFamily="18" charset="0"/>
                <a:cs typeface="Times New Roman" pitchFamily="18" charset="0"/>
              </a:rPr>
              <a:t>    * The system has been tested with simple data to cover all possible options &amp; checked for al outputs. </a:t>
            </a:r>
          </a:p>
          <a:p>
            <a:pPr>
              <a:buNone/>
            </a:pPr>
            <a:endParaRPr lang="en-US" sz="1600" dirty="0">
              <a:latin typeface="Times New Roman" pitchFamily="18" charset="0"/>
              <a:cs typeface="Times New Roman" pitchFamily="18" charset="0"/>
            </a:endParaRPr>
          </a:p>
          <a:p>
            <a:pPr>
              <a:buNone/>
            </a:pPr>
            <a:r>
              <a:rPr lang="en-US" sz="1600" dirty="0">
                <a:latin typeface="Times New Roman" pitchFamily="18" charset="0"/>
                <a:cs typeface="Times New Roman" pitchFamily="18" charset="0"/>
              </a:rPr>
              <a:t>    *  Since the system is flexible &amp; modular, further modifications of this package can be easily incorporated.</a:t>
            </a:r>
          </a:p>
          <a:p>
            <a:pPr lvl="0" indent="-317500">
              <a:lnSpc>
                <a:spcPct val="150000"/>
              </a:lnSpc>
              <a:buClr>
                <a:srgbClr val="FFFFFF"/>
              </a:buClr>
              <a:buSzPts val="1400"/>
              <a:buNone/>
            </a:pPr>
            <a:endParaRPr lang="en-US" dirty="0">
              <a:solidFill>
                <a:srgbClr val="FFFFFF"/>
              </a:solidFill>
              <a:latin typeface="Times New Roman"/>
              <a:ea typeface="Times New Roman"/>
              <a:cs typeface="Times New Roman"/>
              <a:sym typeface="Times New Roman"/>
            </a:endParaRP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normAutofit/>
          </a:bodyPr>
          <a:lstStyle/>
          <a:p>
            <a:pPr algn="ctr">
              <a:buNone/>
            </a:pPr>
            <a:endParaRPr lang="en-IN" sz="4800" b="1" u="sng" dirty="0">
              <a:latin typeface="Times New Roman" pitchFamily="18" charset="0"/>
              <a:cs typeface="Times New Roman" pitchFamily="18" charset="0"/>
            </a:endParaRPr>
          </a:p>
          <a:p>
            <a:pPr algn="ctr">
              <a:buNone/>
            </a:pPr>
            <a:r>
              <a:rPr lang="en-IN" sz="4800" b="1" u="sng" dirty="0">
                <a:latin typeface="Algerian" pitchFamily="82" charset="0"/>
                <a:cs typeface="Times New Roman" pitchFamily="18" charset="0"/>
              </a:rPr>
              <a:t>THANK YOU</a:t>
            </a:r>
            <a:endParaRPr lang="en-US" sz="4800" b="1" u="sng" dirty="0">
              <a:latin typeface="Algerian" pitchFamily="82" charset="0"/>
              <a:cs typeface="Times New Roman" pitchFamily="18" charset="0"/>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251</TotalTime>
  <Words>327</Words>
  <Application>Microsoft Office PowerPoint</Application>
  <PresentationFormat>On-screen Show (16:9)</PresentationFormat>
  <Paragraphs>58</Paragraphs>
  <Slides>8</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Roboto Slab</vt:lpstr>
      <vt:lpstr>Roboto</vt:lpstr>
      <vt:lpstr>Times New Roman</vt:lpstr>
      <vt:lpstr>Arial</vt:lpstr>
      <vt:lpstr>Algerian</vt:lpstr>
      <vt:lpstr>Marina</vt:lpstr>
      <vt:lpstr>PowerPoint Presentation</vt:lpstr>
      <vt:lpstr>PowerPoint Presentation</vt:lpstr>
      <vt:lpstr>Admin Module</vt:lpstr>
      <vt:lpstr>User Module </vt:lpstr>
      <vt:lpstr>PowerPoint Presentation</vt:lpstr>
      <vt:lpstr>                                                                                    Snapshots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SECOND HAND BOOK SELLING SYSTEM</dc:title>
  <dc:creator>AMMU</dc:creator>
  <cp:lastModifiedBy>KAVYA G</cp:lastModifiedBy>
  <cp:revision>45</cp:revision>
  <dcterms:modified xsi:type="dcterms:W3CDTF">2021-06-27T14:49:35Z</dcterms:modified>
</cp:coreProperties>
</file>